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016" autoAdjust="0"/>
  </p:normalViewPr>
  <p:slideViewPr>
    <p:cSldViewPr>
      <p:cViewPr varScale="1">
        <p:scale>
          <a:sx n="104" d="100"/>
          <a:sy n="104" d="100"/>
        </p:scale>
        <p:origin x="-182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F8585-1FC6-47D5-A6DE-230373A2EC6B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DB6BE6-6CE9-42DF-B76A-69126C0A647B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36401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AU" altLang="en-US" smtClean="0"/>
              <a:t>University of Cambridge changed the focus from passive to active participation which we follow but many U3As in Australia have the passive model, ie tutors</a:t>
            </a: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063363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5293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209158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D7690-024E-47E9-843E-3BD0FF5898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94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10047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49159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284742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675435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616044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62867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971627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95431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DC364-E122-45A0-9554-987EEFD47D11}" type="datetimeFigureOut">
              <a:rPr lang="en-NZ" smtClean="0"/>
              <a:t>22/02/2018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E362A3-2B76-46AA-9CF4-7E22B253C2C4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08617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1763688" y="2348880"/>
            <a:ext cx="61928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b="1" dirty="0"/>
              <a:t>University of the Third </a:t>
            </a:r>
            <a:r>
              <a:rPr lang="en-NZ" altLang="en-US" sz="2800" b="1" dirty="0" smtClean="0"/>
              <a:t>Age</a:t>
            </a:r>
            <a:endParaRPr lang="en-US" altLang="en-US" sz="3600" b="1" dirty="0"/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743662" y="3501008"/>
            <a:ext cx="7777163" cy="225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AU" altLang="en-US" b="1" i="1" dirty="0"/>
              <a:t>U3A shall consist of a body of persons who undertake to learn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AU" altLang="en-US" b="1" i="1" dirty="0"/>
              <a:t>&amp; help others to learn</a:t>
            </a:r>
            <a:r>
              <a:rPr lang="en-AU" altLang="en-US" b="1" i="1" dirty="0" smtClean="0"/>
              <a:t>.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endParaRPr lang="en-AU" altLang="en-US" i="1" dirty="0" smtClean="0"/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AU" altLang="en-US" i="1" dirty="0" smtClean="0"/>
              <a:t>  </a:t>
            </a:r>
            <a:endParaRPr lang="en-AU" altLang="en-US" i="1" dirty="0"/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AU" altLang="en-US" b="1" i="1" dirty="0"/>
              <a:t>Those who teach shall also learn </a:t>
            </a:r>
            <a:endParaRPr lang="en-AU" altLang="en-US" b="1" i="1" dirty="0" smtClean="0"/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r>
              <a:rPr lang="en-AU" altLang="en-US" b="1" i="1" dirty="0" smtClean="0"/>
              <a:t>and </a:t>
            </a:r>
            <a:r>
              <a:rPr lang="en-AU" altLang="en-US" b="1" i="1" dirty="0"/>
              <a:t>those who learn shall also teach</a:t>
            </a:r>
            <a:r>
              <a:rPr lang="en-AU" altLang="en-US" b="1" i="1" dirty="0" smtClean="0"/>
              <a:t>.</a:t>
            </a:r>
          </a:p>
          <a:p>
            <a:pPr algn="ctr" eaLnBrk="1" hangingPunct="1">
              <a:lnSpc>
                <a:spcPct val="90000"/>
              </a:lnSpc>
              <a:buFont typeface="Arial" charset="0"/>
              <a:buNone/>
            </a:pPr>
            <a:endParaRPr lang="en-AU" altLang="en-US" dirty="0"/>
          </a:p>
          <a:p>
            <a:pPr algn="r" eaLnBrk="1" hangingPunct="1">
              <a:lnSpc>
                <a:spcPct val="90000"/>
              </a:lnSpc>
              <a:buFont typeface="Arial" charset="0"/>
              <a:buNone/>
            </a:pPr>
            <a:r>
              <a:rPr lang="en-AU" altLang="en-US" sz="1600" dirty="0"/>
              <a:t>Peter </a:t>
            </a:r>
            <a:r>
              <a:rPr lang="en-AU" altLang="en-US" sz="1600" dirty="0" err="1"/>
              <a:t>Laslett</a:t>
            </a:r>
            <a:r>
              <a:rPr lang="en-AU" altLang="en-US" sz="1600" dirty="0"/>
              <a:t> , founded U3A in UK in 1981</a:t>
            </a:r>
            <a:endParaRPr lang="en-US" altLang="en-US" sz="1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764704"/>
            <a:ext cx="4104456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60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Geoff Walker</a:t>
            </a:r>
            <a:r>
              <a:rPr lang="en-NZ" altLang="en-US" sz="4800" smtClean="0"/>
              <a:t> </a:t>
            </a:r>
            <a:r>
              <a:rPr lang="en-NZ" altLang="en-US" smtClean="0"/>
              <a:t/>
            </a:r>
            <a:br>
              <a:rPr lang="en-NZ" altLang="en-US" smtClean="0"/>
            </a:br>
            <a:r>
              <a:rPr lang="en-NZ" altLang="en-US" sz="2000" smtClean="0"/>
              <a:t>Former editor of Penguin books.</a:t>
            </a:r>
          </a:p>
        </p:txBody>
      </p:sp>
      <p:pic>
        <p:nvPicPr>
          <p:cNvPr id="1229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30" t="6996" r="17783"/>
          <a:stretch>
            <a:fillRect/>
          </a:stretch>
        </p:blipFill>
        <p:spPr>
          <a:xfrm>
            <a:off x="395288" y="1916113"/>
            <a:ext cx="3600450" cy="3451225"/>
          </a:xfrm>
        </p:spPr>
      </p:pic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4787900" y="2708275"/>
            <a:ext cx="35290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i="1">
                <a:latin typeface="Calibri" pitchFamily="34" charset="0"/>
              </a:rPr>
              <a:t>A life in Publishing </a:t>
            </a:r>
          </a:p>
          <a:p>
            <a:pPr algn="ctr" eaLnBrk="1" hangingPunct="1"/>
            <a:endParaRPr lang="en-NZ" altLang="en-US" sz="2800" i="1">
              <a:latin typeface="Calibri" pitchFamily="34" charset="0"/>
            </a:endParaRPr>
          </a:p>
          <a:p>
            <a:pPr algn="ctr" eaLnBrk="1" hangingPunct="1"/>
            <a:r>
              <a:rPr lang="en-NZ" altLang="en-US" sz="2800" i="1">
                <a:latin typeface="Calibri" pitchFamily="34" charset="0"/>
              </a:rPr>
              <a:t> Yesterday, Today and Tomorrow</a:t>
            </a:r>
          </a:p>
        </p:txBody>
      </p:sp>
    </p:spTree>
    <p:extLst>
      <p:ext uri="{BB962C8B-B14F-4D97-AF65-F5344CB8AC3E}">
        <p14:creationId xmlns:p14="http://schemas.microsoft.com/office/powerpoint/2010/main" val="216676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539750" y="6207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NZ" altLang="en-US" sz="4800" smtClean="0"/>
              <a:t/>
            </a:r>
            <a:br>
              <a:rPr lang="en-NZ" altLang="en-US" sz="4800" smtClean="0"/>
            </a:br>
            <a:r>
              <a:rPr lang="en-NZ" altLang="en-US" sz="4800" smtClean="0"/>
              <a:t>Dr Jason Ingham</a:t>
            </a:r>
            <a:br>
              <a:rPr lang="en-NZ" altLang="en-US" sz="4800" smtClean="0"/>
            </a:br>
            <a:r>
              <a:rPr lang="en-NZ" altLang="en-US" sz="2000" smtClean="0"/>
              <a:t>Associate Professor of Structural Engineering at the University of Auckland</a:t>
            </a:r>
            <a:r>
              <a:rPr lang="en-NZ" altLang="en-US" sz="4800" smtClean="0"/>
              <a:t/>
            </a:r>
            <a:br>
              <a:rPr lang="en-NZ" altLang="en-US" sz="4800" smtClean="0"/>
            </a:br>
            <a:r>
              <a:rPr lang="en-NZ" altLang="en-US" sz="4800" smtClean="0"/>
              <a:t/>
            </a:r>
            <a:br>
              <a:rPr lang="en-NZ" altLang="en-US" sz="4800" smtClean="0"/>
            </a:br>
            <a:endParaRPr lang="en-NZ" altLang="en-US" sz="2000" smtClean="0"/>
          </a:p>
        </p:txBody>
      </p:sp>
      <p:sp>
        <p:nvSpPr>
          <p:cNvPr id="13315" name="TextBox 6"/>
          <p:cNvSpPr txBox="1">
            <a:spLocks noChangeArrowheads="1"/>
          </p:cNvSpPr>
          <p:nvPr/>
        </p:nvSpPr>
        <p:spPr bwMode="auto">
          <a:xfrm>
            <a:off x="4067175" y="2636838"/>
            <a:ext cx="3744913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i="1"/>
              <a:t>‘Making Buildings Safe in an Earthquake’</a:t>
            </a:r>
            <a:br>
              <a:rPr lang="en-NZ" altLang="en-US" sz="2800" i="1"/>
            </a:br>
            <a:endParaRPr lang="en-NZ" altLang="en-US" sz="2800"/>
          </a:p>
        </p:txBody>
      </p:sp>
      <p:pic>
        <p:nvPicPr>
          <p:cNvPr id="13316" name="Picture 2" descr="C:\Users\Weatherly\Pictures\U3A\!cid_24476492-5DF1-41A9-ABFE-F44A51C7B0C6@hom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65" t="2222" r="30397" b="70705"/>
          <a:stretch>
            <a:fillRect/>
          </a:stretch>
        </p:blipFill>
        <p:spPr>
          <a:xfrm>
            <a:off x="971550" y="2133600"/>
            <a:ext cx="2613025" cy="3024188"/>
          </a:xfrm>
          <a:noFill/>
        </p:spPr>
      </p:pic>
    </p:spTree>
    <p:extLst>
      <p:ext uri="{BB962C8B-B14F-4D97-AF65-F5344CB8AC3E}">
        <p14:creationId xmlns:p14="http://schemas.microsoft.com/office/powerpoint/2010/main" val="3356127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/>
          <p:cNvSpPr>
            <a:spLocks noGrp="1"/>
          </p:cNvSpPr>
          <p:nvPr>
            <p:ph idx="1"/>
          </p:nvPr>
        </p:nvSpPr>
        <p:spPr>
          <a:xfrm>
            <a:off x="468313" y="1916113"/>
            <a:ext cx="8229600" cy="3413125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en-NZ" altLang="en-US" sz="8800" smtClean="0"/>
              <a:t>Our Special Interest Groups</a:t>
            </a:r>
          </a:p>
        </p:txBody>
      </p:sp>
    </p:spTree>
    <p:extLst>
      <p:ext uri="{BB962C8B-B14F-4D97-AF65-F5344CB8AC3E}">
        <p14:creationId xmlns:p14="http://schemas.microsoft.com/office/powerpoint/2010/main" val="2394859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NZ" b="1" dirty="0" smtClean="0"/>
              <a:t>The U3A </a:t>
            </a:r>
            <a:r>
              <a:rPr lang="en-NZ" b="1" dirty="0" smtClean="0"/>
              <a:t>Philosophy . . . </a:t>
            </a:r>
            <a:r>
              <a:rPr lang="en-NZ" b="1" dirty="0" smtClean="0"/>
              <a:t/>
            </a:r>
            <a:br>
              <a:rPr lang="en-NZ" b="1" dirty="0" smtClean="0"/>
            </a:br>
            <a:r>
              <a:rPr lang="en-NZ" b="1" dirty="0" smtClean="0"/>
              <a:t>a reminder</a:t>
            </a:r>
            <a:r>
              <a:rPr lang="en-NZ" b="1" i="1" dirty="0" smtClean="0"/>
              <a:t> </a:t>
            </a:r>
            <a:r>
              <a:rPr lang="en-NZ" b="1" dirty="0" smtClean="0"/>
              <a:t> </a:t>
            </a:r>
            <a:r>
              <a:rPr lang="en-NZ" dirty="0" smtClean="0"/>
              <a:t/>
            </a:r>
            <a:br>
              <a:rPr lang="en-NZ" dirty="0" smtClean="0"/>
            </a:br>
            <a:endParaRPr lang="en-NZ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2814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AU" altLang="en-US" sz="2800" b="1" i="1" dirty="0" smtClean="0"/>
              <a:t>U3A shall consist of a body of persons who </a:t>
            </a:r>
            <a:endParaRPr lang="en-NZ" altLang="en-US" sz="2800" b="1" dirty="0" smtClean="0"/>
          </a:p>
          <a:p>
            <a:pPr algn="ctr" eaLnBrk="1" hangingPunct="1">
              <a:buFont typeface="Arial" charset="0"/>
              <a:buNone/>
            </a:pPr>
            <a:r>
              <a:rPr lang="en-AU" altLang="en-US" sz="2800" b="1" i="1" dirty="0" smtClean="0"/>
              <a:t>undertake to &amp; help others to learn.</a:t>
            </a:r>
          </a:p>
          <a:p>
            <a:pPr algn="ctr" eaLnBrk="1" hangingPunct="1">
              <a:buFont typeface="Arial" charset="0"/>
              <a:buNone/>
            </a:pPr>
            <a:endParaRPr lang="en-AU" altLang="en-US" sz="2800" i="1" dirty="0" smtClean="0"/>
          </a:p>
          <a:p>
            <a:pPr algn="ctr" eaLnBrk="1" hangingPunct="1">
              <a:buFont typeface="Arial" charset="0"/>
              <a:buNone/>
            </a:pPr>
            <a:r>
              <a:rPr lang="en-AU" altLang="en-US" sz="2800" b="1" i="1" dirty="0" smtClean="0"/>
              <a:t>Those who teach shall also learn </a:t>
            </a:r>
            <a:endParaRPr lang="en-NZ" altLang="en-US" sz="2800" b="1" dirty="0" smtClean="0"/>
          </a:p>
          <a:p>
            <a:pPr algn="ctr" eaLnBrk="1" hangingPunct="1">
              <a:buFont typeface="Arial" charset="0"/>
              <a:buNone/>
            </a:pPr>
            <a:r>
              <a:rPr lang="en-AU" altLang="en-US" sz="2800" b="1" i="1" dirty="0" smtClean="0"/>
              <a:t>&amp; those who learn shall also teach.</a:t>
            </a:r>
          </a:p>
          <a:p>
            <a:pPr algn="ctr" eaLnBrk="1" hangingPunct="1">
              <a:buFont typeface="Arial" charset="0"/>
              <a:buNone/>
            </a:pPr>
            <a:r>
              <a:rPr lang="en-AU" altLang="en-US" sz="2000" i="1" dirty="0" smtClean="0"/>
              <a:t>Peter </a:t>
            </a:r>
            <a:r>
              <a:rPr lang="en-AU" altLang="en-US" sz="2000" i="1" dirty="0" err="1" smtClean="0"/>
              <a:t>Laslett</a:t>
            </a:r>
            <a:r>
              <a:rPr lang="en-AU" altLang="en-US" sz="2000" i="1" dirty="0" smtClean="0"/>
              <a:t>, founder of  U3A UK, 1981</a:t>
            </a:r>
            <a:endParaRPr lang="en-NZ" altLang="en-US" sz="2000" i="1" dirty="0" smtClean="0"/>
          </a:p>
          <a:p>
            <a:pPr eaLnBrk="1" hangingPunct="1"/>
            <a:endParaRPr lang="en-NZ" altLang="en-US" sz="20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4941168"/>
            <a:ext cx="6912770" cy="172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13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NZ" altLang="en-US" b="1" dirty="0" smtClean="0"/>
              <a:t>We have </a:t>
            </a:r>
            <a:r>
              <a:rPr lang="en-NZ" altLang="en-US" b="1" dirty="0" smtClean="0"/>
              <a:t>26  Special </a:t>
            </a:r>
            <a:r>
              <a:rPr lang="en-NZ" altLang="en-US" b="1" dirty="0" smtClean="0"/>
              <a:t>Interest Groups</a:t>
            </a:r>
            <a:r>
              <a:rPr lang="en-NZ" altLang="en-US" sz="4000" dirty="0" smtClean="0"/>
              <a:t/>
            </a:r>
            <a:br>
              <a:rPr lang="en-NZ" altLang="en-US" sz="4000" dirty="0" smtClean="0"/>
            </a:br>
            <a:r>
              <a:rPr lang="en-NZ" altLang="en-US" sz="2400" b="1" dirty="0" smtClean="0"/>
              <a:t>at U3A Browns Bay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en-NZ" altLang="en-US" sz="1400" smtClean="0"/>
          </a:p>
        </p:txBody>
      </p:sp>
      <p:graphicFrame>
        <p:nvGraphicFramePr>
          <p:cNvPr id="12324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706273"/>
              </p:ext>
            </p:extLst>
          </p:nvPr>
        </p:nvGraphicFramePr>
        <p:xfrm>
          <a:off x="250825" y="1628775"/>
          <a:ext cx="8473441" cy="4968252"/>
        </p:xfrm>
        <a:graphic>
          <a:graphicData uri="http://schemas.openxmlformats.org/drawingml/2006/table">
            <a:tbl>
              <a:tblPr/>
              <a:tblGrid>
                <a:gridCol w="2780602"/>
                <a:gridCol w="3821176"/>
                <a:gridCol w="1871663"/>
              </a:tblGrid>
              <a:tr h="46640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Ancient  Civilisations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Anthropology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Archaeology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Art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* Art Potpourri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* Exploring Art for Fun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Computers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Creative Audio Visual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Creative Writing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Current Affairs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Film Appreciation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Français</a:t>
                      </a: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Pour </a:t>
                      </a:r>
                      <a:r>
                        <a:rPr kumimoji="0" lang="en-NZ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Rire</a:t>
                      </a:r>
                      <a:endParaRPr kumimoji="0" lang="en-NZ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Inventors and Inventions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Literature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NZ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Local History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Making History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Medical Science and History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Modern History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Music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Music Mainly Classical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Music Appreciation and History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Classical Music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Play reading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The Renaissance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Travel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Walking to exercise the mind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World Religions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N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World War II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NZ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NZ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NZ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New ideas always welcome for more exciting SIGs</a:t>
                      </a:r>
                    </a:p>
                  </a:txBody>
                  <a:tcPr marT="45726" marB="45726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980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C:\Users\Weatherly\Pictures\New folder\Grahams plane-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2420938"/>
            <a:ext cx="45847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7" descr="C:\Users\Weatherly\Pictures\New folder\Glyns Mosquit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692150"/>
            <a:ext cx="3006725" cy="225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8" descr="C:\Users\Weatherly\Pictures\New folder\Mosquito - Terry John Garr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500438"/>
            <a:ext cx="3103562" cy="2328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8"/>
          <p:cNvSpPr txBox="1">
            <a:spLocks noChangeArrowheads="1"/>
          </p:cNvSpPr>
          <p:nvPr/>
        </p:nvSpPr>
        <p:spPr bwMode="auto">
          <a:xfrm>
            <a:off x="4211638" y="476250"/>
            <a:ext cx="44640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b="1">
                <a:solidFill>
                  <a:srgbClr val="FF0000"/>
                </a:solidFill>
              </a:rPr>
              <a:t>Inventors and Inventions Group’s</a:t>
            </a:r>
            <a:r>
              <a:rPr lang="en-NZ" altLang="en-US" sz="2800" b="1"/>
              <a:t> trip to view plane construction and reconstruction.</a:t>
            </a:r>
          </a:p>
        </p:txBody>
      </p:sp>
      <p:sp>
        <p:nvSpPr>
          <p:cNvPr id="17414" name="TextBox 9"/>
          <p:cNvSpPr txBox="1">
            <a:spLocks noChangeArrowheads="1"/>
          </p:cNvSpPr>
          <p:nvPr/>
        </p:nvSpPr>
        <p:spPr bwMode="auto">
          <a:xfrm>
            <a:off x="755650" y="3068638"/>
            <a:ext cx="29527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/>
              <a:t>Mosquito at Drury</a:t>
            </a:r>
          </a:p>
        </p:txBody>
      </p:sp>
      <p:sp>
        <p:nvSpPr>
          <p:cNvPr id="17415" name="TextBox 10"/>
          <p:cNvSpPr txBox="1">
            <a:spLocks noChangeArrowheads="1"/>
          </p:cNvSpPr>
          <p:nvPr/>
        </p:nvSpPr>
        <p:spPr bwMode="auto">
          <a:xfrm>
            <a:off x="395288" y="5876925"/>
            <a:ext cx="36004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/>
              <a:t>War Birds at Ardmore</a:t>
            </a:r>
          </a:p>
        </p:txBody>
      </p:sp>
      <p:sp>
        <p:nvSpPr>
          <p:cNvPr id="17416" name="TextBox 11"/>
          <p:cNvSpPr txBox="1">
            <a:spLocks noChangeArrowheads="1"/>
          </p:cNvSpPr>
          <p:nvPr/>
        </p:nvSpPr>
        <p:spPr bwMode="auto">
          <a:xfrm>
            <a:off x="4643438" y="5949950"/>
            <a:ext cx="36004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/>
              <a:t>Menestral at Tuakau</a:t>
            </a:r>
          </a:p>
        </p:txBody>
      </p:sp>
    </p:spTree>
    <p:extLst>
      <p:ext uri="{BB962C8B-B14F-4D97-AF65-F5344CB8AC3E}">
        <p14:creationId xmlns:p14="http://schemas.microsoft.com/office/powerpoint/2010/main" val="1524808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Art Scrabb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620713"/>
            <a:ext cx="3760787" cy="2827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7" descr="J:\DCIM\100CANON\IMG_08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357563"/>
            <a:ext cx="403225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755650" y="836613"/>
            <a:ext cx="3529013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b="1">
                <a:solidFill>
                  <a:srgbClr val="FF0000"/>
                </a:solidFill>
              </a:rPr>
              <a:t>Art for Fun Group  </a:t>
            </a:r>
            <a:r>
              <a:rPr lang="en-NZ" altLang="en-US" sz="2800" b="1"/>
              <a:t>Patterns in Scrabble.</a:t>
            </a:r>
          </a:p>
        </p:txBody>
      </p:sp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4932363" y="4292600"/>
            <a:ext cx="352742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b="1">
                <a:solidFill>
                  <a:srgbClr val="FF0000"/>
                </a:solidFill>
              </a:rPr>
              <a:t>Geology Group  </a:t>
            </a:r>
            <a:r>
              <a:rPr lang="en-NZ" altLang="en-US" sz="2800" b="1"/>
              <a:t>Aboard the “Jane Gifford”</a:t>
            </a:r>
          </a:p>
        </p:txBody>
      </p:sp>
    </p:spTree>
    <p:extLst>
      <p:ext uri="{BB962C8B-B14F-4D97-AF65-F5344CB8AC3E}">
        <p14:creationId xmlns:p14="http://schemas.microsoft.com/office/powerpoint/2010/main" val="224060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Français Pour Rire  and wine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333375"/>
            <a:ext cx="4173537" cy="3136900"/>
          </a:xfrm>
          <a:noFill/>
        </p:spPr>
      </p:pic>
      <p:sp>
        <p:nvSpPr>
          <p:cNvPr id="19459" name="TextBox 3"/>
          <p:cNvSpPr txBox="1">
            <a:spLocks noChangeArrowheads="1"/>
          </p:cNvSpPr>
          <p:nvPr/>
        </p:nvSpPr>
        <p:spPr bwMode="auto">
          <a:xfrm>
            <a:off x="684213" y="908050"/>
            <a:ext cx="3529012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b="1">
                <a:solidFill>
                  <a:srgbClr val="FF0000"/>
                </a:solidFill>
              </a:rPr>
              <a:t>Français Pour Rire Group  </a:t>
            </a:r>
          </a:p>
          <a:p>
            <a:pPr algn="ctr" eaLnBrk="1" hangingPunct="1"/>
            <a:r>
              <a:rPr lang="en-NZ" altLang="en-US" sz="2800" b="1"/>
              <a:t>at a French Cafe</a:t>
            </a:r>
          </a:p>
        </p:txBody>
      </p:sp>
      <p:pic>
        <p:nvPicPr>
          <p:cNvPr id="19460" name="Picture 2" descr="C:\Users\Weatherly\Pictures\U3A\DSC060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3357563"/>
            <a:ext cx="401478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3"/>
          <p:cNvSpPr txBox="1">
            <a:spLocks noChangeArrowheads="1"/>
          </p:cNvSpPr>
          <p:nvPr/>
        </p:nvSpPr>
        <p:spPr bwMode="auto">
          <a:xfrm>
            <a:off x="5003800" y="3716338"/>
            <a:ext cx="3529013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b="1">
                <a:solidFill>
                  <a:srgbClr val="FF0000"/>
                </a:solidFill>
              </a:rPr>
              <a:t>Music – Mainly Classical Group </a:t>
            </a:r>
            <a:r>
              <a:rPr lang="en-NZ" altLang="en-US" sz="2800" b="1"/>
              <a:t>have just entertained and informed our general meeting</a:t>
            </a:r>
            <a:endParaRPr lang="en-NZ" altLang="en-US" sz="28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075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C:\Users\Weatherly\Pictures\U3A\DSC0666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989138"/>
            <a:ext cx="6985000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extBox 4"/>
          <p:cNvSpPr txBox="1">
            <a:spLocks noChangeArrowheads="1"/>
          </p:cNvSpPr>
          <p:nvPr/>
        </p:nvSpPr>
        <p:spPr bwMode="auto">
          <a:xfrm>
            <a:off x="684213" y="476250"/>
            <a:ext cx="788352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b="1"/>
              <a:t>“Rinse the Blood off my Toga”  </a:t>
            </a:r>
          </a:p>
          <a:p>
            <a:pPr algn="ctr" eaLnBrk="1" hangingPunct="1"/>
            <a:r>
              <a:rPr lang="en-NZ" altLang="en-US" sz="2800" b="1">
                <a:solidFill>
                  <a:srgbClr val="FF0000"/>
                </a:solidFill>
              </a:rPr>
              <a:t>The Play Reading group </a:t>
            </a:r>
            <a:r>
              <a:rPr lang="en-NZ" altLang="en-US" sz="2800" b="1"/>
              <a:t>entertain our General meeting</a:t>
            </a:r>
          </a:p>
        </p:txBody>
      </p:sp>
      <p:sp>
        <p:nvSpPr>
          <p:cNvPr id="20484" name="Content Placeholder 5"/>
          <p:cNvSpPr>
            <a:spLocks noGrp="1"/>
          </p:cNvSpPr>
          <p:nvPr>
            <p:ph/>
          </p:nvPr>
        </p:nvSpPr>
        <p:spPr>
          <a:xfrm>
            <a:off x="611188" y="5876925"/>
            <a:ext cx="8229600" cy="739775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NZ" altLang="en-US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1128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404813"/>
            <a:ext cx="8301037" cy="15033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NZ" sz="3200" b="1" dirty="0" smtClean="0">
                <a:solidFill>
                  <a:srgbClr val="FF0000"/>
                </a:solidFill>
              </a:rPr>
              <a:t>Modern History</a:t>
            </a:r>
            <a:r>
              <a:rPr lang="en-NZ" sz="3200" b="1" i="1" dirty="0" smtClean="0">
                <a:solidFill>
                  <a:srgbClr val="FF0000"/>
                </a:solidFill>
              </a:rPr>
              <a:t> Group</a:t>
            </a:r>
            <a:r>
              <a:rPr lang="en-NZ" sz="3200" b="1" i="1" dirty="0" smtClean="0"/>
              <a:t/>
            </a:r>
            <a:br>
              <a:rPr lang="en-NZ" sz="3200" b="1" i="1" dirty="0" smtClean="0"/>
            </a:br>
            <a:r>
              <a:rPr lang="en-NZ" sz="3200" b="1" dirty="0" smtClean="0"/>
              <a:t>What Really Happened at Chernobyl? </a:t>
            </a:r>
            <a:br>
              <a:rPr lang="en-NZ" sz="3200" b="1" dirty="0" smtClean="0"/>
            </a:br>
            <a:endParaRPr lang="en-NZ" sz="3200" b="1" dirty="0" smtClean="0"/>
          </a:p>
        </p:txBody>
      </p:sp>
      <p:pic>
        <p:nvPicPr>
          <p:cNvPr id="21507" name="Picture 2" descr="2008 Dec 0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</p:spPr>
      </p:pic>
    </p:spTree>
    <p:extLst>
      <p:ext uri="{BB962C8B-B14F-4D97-AF65-F5344CB8AC3E}">
        <p14:creationId xmlns:p14="http://schemas.microsoft.com/office/powerpoint/2010/main" val="1211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NZ" altLang="en-US" b="1" dirty="0" smtClean="0"/>
              <a:t>U =  University</a:t>
            </a:r>
            <a:endParaRPr lang="en-US" altLang="en-US" b="1" dirty="0" smtClean="0"/>
          </a:p>
        </p:txBody>
      </p:sp>
      <p:sp>
        <p:nvSpPr>
          <p:cNvPr id="4099" name="Rectangle 7"/>
          <p:cNvSpPr>
            <a:spLocks noGrp="1"/>
          </p:cNvSpPr>
          <p:nvPr>
            <p:ph type="body" idx="1"/>
          </p:nvPr>
        </p:nvSpPr>
        <p:spPr>
          <a:xfrm>
            <a:off x="468313" y="1773238"/>
            <a:ext cx="8280400" cy="43815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NZ" altLang="en-US" dirty="0" smtClean="0"/>
              <a:t>Definition (ancient): 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en-NZ" altLang="en-US" sz="2800" i="1" dirty="0" smtClean="0"/>
              <a:t>A group of people who gather together to study a particular topic of interest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endParaRPr lang="en-NZ" altLang="en-US" sz="2800" i="1" dirty="0" smtClean="0"/>
          </a:p>
          <a:p>
            <a:pPr lvl="2" eaLnBrk="1" hangingPunct="1">
              <a:lnSpc>
                <a:spcPct val="90000"/>
              </a:lnSpc>
            </a:pPr>
            <a:r>
              <a:rPr lang="en-NZ" altLang="en-US" sz="2800" dirty="0" smtClean="0"/>
              <a:t>No exams and no formal lectures</a:t>
            </a:r>
          </a:p>
          <a:p>
            <a:pPr lvl="2" eaLnBrk="1" hangingPunct="1">
              <a:lnSpc>
                <a:spcPct val="90000"/>
              </a:lnSpc>
            </a:pPr>
            <a:r>
              <a:rPr lang="en-NZ" altLang="en-US" sz="2800" dirty="0" smtClean="0"/>
              <a:t>It is </a:t>
            </a:r>
            <a:r>
              <a:rPr lang="en-NZ" altLang="en-US" sz="2800" b="1" dirty="0" smtClean="0"/>
              <a:t>not</a:t>
            </a:r>
            <a:r>
              <a:rPr lang="en-NZ" altLang="en-US" sz="2800" dirty="0" smtClean="0"/>
              <a:t> a university in the legislated sense</a:t>
            </a:r>
            <a:endParaRPr lang="en-NZ" altLang="en-US" sz="2000" dirty="0" smtClean="0"/>
          </a:p>
          <a:p>
            <a:pPr lvl="2" eaLnBrk="1" hangingPunct="1">
              <a:lnSpc>
                <a:spcPct val="90000"/>
              </a:lnSpc>
            </a:pPr>
            <a:r>
              <a:rPr lang="en-NZ" altLang="en-US" sz="2800" dirty="0" smtClean="0"/>
              <a:t>Qualifications required </a:t>
            </a:r>
          </a:p>
          <a:p>
            <a:pPr lvl="3" eaLnBrk="1" hangingPunct="1">
              <a:lnSpc>
                <a:spcPct val="90000"/>
              </a:lnSpc>
            </a:pPr>
            <a:r>
              <a:rPr lang="en-NZ" altLang="en-US" sz="2400" i="1" dirty="0" smtClean="0"/>
              <a:t>Passion for on-going learning</a:t>
            </a:r>
          </a:p>
          <a:p>
            <a:pPr lvl="3" eaLnBrk="1" hangingPunct="1">
              <a:lnSpc>
                <a:spcPct val="90000"/>
              </a:lnSpc>
            </a:pPr>
            <a:r>
              <a:rPr lang="en-NZ" altLang="en-US" sz="2400" i="1" dirty="0" smtClean="0"/>
              <a:t>The will to actively contribute to interest groups</a:t>
            </a:r>
          </a:p>
          <a:p>
            <a:pPr eaLnBrk="1" hangingPunct="1">
              <a:lnSpc>
                <a:spcPct val="90000"/>
              </a:lnSpc>
            </a:pPr>
            <a:endParaRPr lang="en-NZ" altLang="en-US" sz="2400" i="1" dirty="0" smtClean="0"/>
          </a:p>
          <a:p>
            <a:pPr eaLnBrk="1" hangingPunct="1">
              <a:lnSpc>
                <a:spcPct val="90000"/>
              </a:lnSpc>
            </a:pPr>
            <a:endParaRPr lang="en-US" altLang="en-US" dirty="0" smtClean="0"/>
          </a:p>
        </p:txBody>
      </p:sp>
      <p:pic>
        <p:nvPicPr>
          <p:cNvPr id="4100" name="Picture 9" descr="j0233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0" y="260350"/>
            <a:ext cx="17732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54314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1143000"/>
          </a:xfrm>
        </p:spPr>
        <p:txBody>
          <a:bodyPr/>
          <a:lstStyle/>
          <a:p>
            <a:pPr eaLnBrk="1" hangingPunct="1"/>
            <a:r>
              <a:rPr lang="en-NZ" altLang="en-US" sz="2800" b="1" smtClean="0">
                <a:solidFill>
                  <a:srgbClr val="FF0000"/>
                </a:solidFill>
              </a:rPr>
              <a:t>The Walking Group</a:t>
            </a:r>
            <a:r>
              <a:rPr lang="en-NZ" altLang="en-US" sz="2800" b="1" i="1" smtClean="0">
                <a:solidFill>
                  <a:srgbClr val="FF0000"/>
                </a:solidFill>
              </a:rPr>
              <a:t> </a:t>
            </a:r>
            <a:r>
              <a:rPr lang="en-NZ" altLang="en-US" sz="2800" b="1" i="1" smtClean="0"/>
              <a:t/>
            </a:r>
            <a:br>
              <a:rPr lang="en-NZ" altLang="en-US" sz="2800" b="1" i="1" smtClean="0"/>
            </a:br>
            <a:r>
              <a:rPr lang="en-NZ" altLang="en-US" sz="2800" b="1" smtClean="0"/>
              <a:t>On the trail and exercising our bodies and brains</a:t>
            </a:r>
            <a:r>
              <a:rPr lang="en-NZ" altLang="en-US" sz="2800" b="1" i="1" smtClean="0"/>
              <a:t>.</a:t>
            </a:r>
          </a:p>
        </p:txBody>
      </p:sp>
      <p:pic>
        <p:nvPicPr>
          <p:cNvPr id="22531" name="Picture 2" descr="u 3a 12a 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3438" y="2060575"/>
            <a:ext cx="4224337" cy="3168650"/>
          </a:xfrm>
        </p:spPr>
      </p:pic>
      <p:pic>
        <p:nvPicPr>
          <p:cNvPr id="22532" name="Picture 9" descr="J:\DCIM\100CANON\IMG_119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99" r="30341" b="19032"/>
          <a:stretch>
            <a:fillRect/>
          </a:stretch>
        </p:blipFill>
        <p:spPr bwMode="auto">
          <a:xfrm>
            <a:off x="900113" y="1628775"/>
            <a:ext cx="3675062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365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Content Placeholder 3"/>
          <p:cNvSpPr>
            <a:spLocks noGrp="1"/>
          </p:cNvSpPr>
          <p:nvPr>
            <p:ph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endParaRPr lang="en-NZ" altLang="en-US" sz="6000" dirty="0" smtClean="0"/>
          </a:p>
          <a:p>
            <a:pPr algn="ctr">
              <a:buFont typeface="Arial" charset="0"/>
              <a:buNone/>
            </a:pPr>
            <a:r>
              <a:rPr lang="en-NZ" altLang="en-US" sz="6000" b="1" dirty="0" smtClean="0"/>
              <a:t>Our website </a:t>
            </a:r>
          </a:p>
          <a:p>
            <a:pPr algn="ctr">
              <a:buFont typeface="Arial" charset="0"/>
              <a:buNone/>
            </a:pPr>
            <a:r>
              <a:rPr lang="en-NZ" altLang="en-US" sz="6000" b="1" dirty="0" smtClean="0"/>
              <a:t>has lots more information.</a:t>
            </a:r>
          </a:p>
          <a:p>
            <a:pPr algn="ctr">
              <a:buFont typeface="Arial" charset="0"/>
              <a:buNone/>
            </a:pPr>
            <a:r>
              <a:rPr lang="en-NZ" altLang="en-US" sz="60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www.u3abb.net.nz</a:t>
            </a:r>
            <a:endParaRPr lang="en-NZ" altLang="en-US" sz="60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007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188" y="836613"/>
            <a:ext cx="8158162" cy="6397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NZ" b="1" dirty="0" smtClean="0"/>
              <a:t/>
            </a:r>
            <a:br>
              <a:rPr lang="en-NZ" b="1" dirty="0" smtClean="0"/>
            </a:br>
            <a:r>
              <a:rPr lang="en-NZ" b="1" dirty="0" smtClean="0"/>
              <a:t>The </a:t>
            </a:r>
            <a:r>
              <a:rPr lang="en-NZ" b="1" dirty="0" smtClean="0"/>
              <a:t>Launch of our </a:t>
            </a:r>
            <a:r>
              <a:rPr lang="en-NZ" b="1" dirty="0" smtClean="0"/>
              <a:t>first Website 2009 </a:t>
            </a:r>
            <a:r>
              <a:rPr lang="en-NZ" b="1" dirty="0"/>
              <a:t/>
            </a:r>
            <a:br>
              <a:rPr lang="en-NZ" b="1" dirty="0"/>
            </a:br>
            <a:r>
              <a:rPr lang="en-NZ" sz="2800" dirty="0" smtClean="0"/>
              <a:t>Web address </a:t>
            </a:r>
            <a:r>
              <a:rPr lang="en-NZ" sz="2800" b="1" dirty="0" smtClean="0"/>
              <a:t>= </a:t>
            </a:r>
            <a:r>
              <a:rPr lang="en-NZ" sz="2800" b="1" dirty="0" smtClean="0"/>
              <a:t>www.u3abb.net.nz</a:t>
            </a:r>
            <a:r>
              <a:rPr lang="en-NZ" sz="3100" dirty="0" smtClean="0"/>
              <a:t> </a:t>
            </a:r>
            <a:br>
              <a:rPr lang="en-NZ" sz="3100" dirty="0" smtClean="0"/>
            </a:br>
            <a:r>
              <a:rPr lang="en-NZ" sz="2800" dirty="0" smtClean="0">
                <a:solidFill>
                  <a:schemeClr val="hlink"/>
                </a:solidFill>
              </a:rPr>
              <a:t>Google search  =   </a:t>
            </a:r>
            <a:r>
              <a:rPr lang="en-NZ" sz="2800" b="1" dirty="0" smtClean="0">
                <a:solidFill>
                  <a:schemeClr val="hlink"/>
                </a:solidFill>
              </a:rPr>
              <a:t>U3A </a:t>
            </a:r>
            <a:r>
              <a:rPr lang="en-NZ" sz="2800" b="1" dirty="0" smtClean="0">
                <a:solidFill>
                  <a:schemeClr val="hlink"/>
                </a:solidFill>
              </a:rPr>
              <a:t>Browns Bay</a:t>
            </a:r>
            <a:r>
              <a:rPr lang="en-NZ" sz="3100" dirty="0" smtClean="0">
                <a:solidFill>
                  <a:schemeClr val="hlink"/>
                </a:solidFill>
              </a:rPr>
              <a:t/>
            </a:r>
            <a:br>
              <a:rPr lang="en-NZ" sz="3100" dirty="0" smtClean="0">
                <a:solidFill>
                  <a:schemeClr val="hlink"/>
                </a:solidFill>
              </a:rPr>
            </a:br>
            <a:r>
              <a:rPr lang="en-NZ" sz="1800" dirty="0" smtClean="0"/>
              <a:t/>
            </a:r>
            <a:br>
              <a:rPr lang="en-NZ" sz="1800" dirty="0" smtClean="0"/>
            </a:br>
            <a:endParaRPr lang="en-NZ" sz="1800" dirty="0" smtClean="0"/>
          </a:p>
        </p:txBody>
      </p:sp>
      <p:pic>
        <p:nvPicPr>
          <p:cNvPr id="24579" name="Picture 2" descr="Garry website launch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09" t="3815"/>
          <a:stretch>
            <a:fillRect/>
          </a:stretch>
        </p:blipFill>
        <p:spPr>
          <a:xfrm>
            <a:off x="1979712" y="2204864"/>
            <a:ext cx="5087937" cy="4352925"/>
          </a:xfrm>
        </p:spPr>
      </p:pic>
    </p:spTree>
    <p:extLst>
      <p:ext uri="{BB962C8B-B14F-4D97-AF65-F5344CB8AC3E}">
        <p14:creationId xmlns:p14="http://schemas.microsoft.com/office/powerpoint/2010/main" val="290701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467544" y="705687"/>
            <a:ext cx="20875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Our website </a:t>
            </a:r>
            <a:r>
              <a:rPr lang="en-NZ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today</a:t>
            </a:r>
            <a:endParaRPr lang="en-NZ" altLang="en-US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780928"/>
            <a:ext cx="8352928" cy="378624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256382"/>
            <a:ext cx="1440160" cy="2471999"/>
          </a:xfrm>
          <a:prstGeom prst="rect">
            <a:avLst/>
          </a:prstGeom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2267744" y="344049"/>
            <a:ext cx="4608512" cy="187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Catering for:- </a:t>
            </a:r>
          </a:p>
          <a:p>
            <a:pPr algn="ctr" eaLnBrk="1" hangingPunct="1"/>
            <a:r>
              <a:rPr lang="en-NZ" altLang="en-US" sz="2200" dirty="0" smtClean="0"/>
              <a:t>Mobile</a:t>
            </a:r>
            <a:r>
              <a:rPr lang="en-NZ" altLang="en-US" sz="2200" b="1" dirty="0" smtClean="0"/>
              <a:t> </a:t>
            </a:r>
            <a:r>
              <a:rPr lang="en-NZ" altLang="en-US" sz="2200" dirty="0" smtClean="0"/>
              <a:t>Phones</a:t>
            </a:r>
          </a:p>
          <a:p>
            <a:pPr algn="ctr" eaLnBrk="1" hangingPunct="1"/>
            <a:r>
              <a:rPr lang="en-NZ" altLang="en-US" sz="2200" dirty="0" smtClean="0"/>
              <a:t>Tablets</a:t>
            </a:r>
          </a:p>
          <a:p>
            <a:pPr algn="ctr" eaLnBrk="1" hangingPunct="1"/>
            <a:r>
              <a:rPr lang="en-NZ" altLang="en-US" sz="2200" dirty="0" smtClean="0"/>
              <a:t>Laptops</a:t>
            </a:r>
          </a:p>
          <a:p>
            <a:pPr algn="ctr" eaLnBrk="1" hangingPunct="1"/>
            <a:r>
              <a:rPr lang="en-NZ" altLang="en-US" sz="2200" dirty="0" smtClean="0"/>
              <a:t>Personal Computers</a:t>
            </a:r>
            <a:endParaRPr lang="en-NZ" altLang="en-US" sz="2200" dirty="0"/>
          </a:p>
        </p:txBody>
      </p:sp>
    </p:spTree>
    <p:extLst>
      <p:ext uri="{BB962C8B-B14F-4D97-AF65-F5344CB8AC3E}">
        <p14:creationId xmlns:p14="http://schemas.microsoft.com/office/powerpoint/2010/main" val="691219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7"/>
          <p:cNvSpPr>
            <a:spLocks noGrp="1"/>
          </p:cNvSpPr>
          <p:nvPr>
            <p:ph type="body" idx="1"/>
          </p:nvPr>
        </p:nvSpPr>
        <p:spPr>
          <a:xfrm>
            <a:off x="457200" y="2133600"/>
            <a:ext cx="7859713" cy="399256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NZ" altLang="en-US" sz="4400" b="1" dirty="0" smtClean="0"/>
              <a:t>People join U3A to</a:t>
            </a:r>
          </a:p>
          <a:p>
            <a:pPr algn="ctr" eaLnBrk="1" hangingPunct="1">
              <a:buFont typeface="Arial" charset="0"/>
              <a:buNone/>
            </a:pPr>
            <a:r>
              <a:rPr lang="en-NZ" altLang="en-US" i="1" dirty="0" smtClean="0"/>
              <a:t>		Continue their passion for learning</a:t>
            </a:r>
          </a:p>
          <a:p>
            <a:pPr algn="ctr" eaLnBrk="1" hangingPunct="1">
              <a:buFont typeface="Arial" charset="0"/>
              <a:buNone/>
            </a:pPr>
            <a:r>
              <a:rPr lang="en-NZ" altLang="en-US" i="1" dirty="0" smtClean="0"/>
              <a:t>		Keep their mind active</a:t>
            </a:r>
          </a:p>
          <a:p>
            <a:pPr algn="ctr" eaLnBrk="1" hangingPunct="1">
              <a:buFont typeface="Arial" charset="0"/>
              <a:buNone/>
            </a:pPr>
            <a:r>
              <a:rPr lang="en-NZ" altLang="en-US" i="1" dirty="0" smtClean="0"/>
              <a:t>Enjoy the fellowship of like minded people</a:t>
            </a:r>
          </a:p>
          <a:p>
            <a:pPr algn="ctr" eaLnBrk="1" hangingPunct="1">
              <a:buFont typeface="Arial" charset="0"/>
              <a:buNone/>
            </a:pPr>
            <a:r>
              <a:rPr lang="en-NZ" altLang="en-US" i="1" dirty="0" smtClean="0"/>
              <a:t>Make new life-long friends</a:t>
            </a:r>
          </a:p>
          <a:p>
            <a:pPr algn="ctr" eaLnBrk="1" hangingPunct="1">
              <a:buFont typeface="Arial" charset="0"/>
              <a:buNone/>
            </a:pPr>
            <a:r>
              <a:rPr lang="en-NZ" altLang="en-US" i="1" dirty="0" smtClean="0"/>
              <a:t>Have fun</a:t>
            </a:r>
          </a:p>
          <a:p>
            <a:pPr algn="ctr" eaLnBrk="1" hangingPunct="1"/>
            <a:endParaRPr lang="en-US" altLang="en-US" i="1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44000" cy="1257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99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ubtitle 2"/>
          <p:cNvSpPr>
            <a:spLocks noGrp="1"/>
          </p:cNvSpPr>
          <p:nvPr>
            <p:ph type="subTitle" idx="1"/>
          </p:nvPr>
        </p:nvSpPr>
        <p:spPr>
          <a:xfrm>
            <a:off x="468313" y="260350"/>
            <a:ext cx="7848600" cy="6408738"/>
          </a:xfrm>
        </p:spPr>
        <p:txBody>
          <a:bodyPr/>
          <a:lstStyle/>
          <a:p>
            <a:pPr eaLnBrk="1" hangingPunct="1"/>
            <a:r>
              <a:rPr lang="en-NZ" altLang="en-US" sz="4400" b="1" dirty="0" smtClean="0">
                <a:solidFill>
                  <a:schemeClr val="tx1"/>
                </a:solidFill>
              </a:rPr>
              <a:t>3A = Third Age</a:t>
            </a:r>
          </a:p>
        </p:txBody>
      </p:sp>
      <p:graphicFrame>
        <p:nvGraphicFramePr>
          <p:cNvPr id="4135" name="Group 39"/>
          <p:cNvGraphicFramePr>
            <a:graphicFrameLocks noGrp="1"/>
          </p:cNvGraphicFramePr>
          <p:nvPr/>
        </p:nvGraphicFramePr>
        <p:xfrm>
          <a:off x="827088" y="981075"/>
          <a:ext cx="7632700" cy="5876926"/>
        </p:xfrm>
        <a:graphic>
          <a:graphicData uri="http://schemas.openxmlformats.org/drawingml/2006/table">
            <a:tbl>
              <a:tblPr/>
              <a:tblGrid>
                <a:gridCol w="4897437"/>
                <a:gridCol w="2735263"/>
              </a:tblGrid>
              <a:tr h="2246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Third Age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NZ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maturity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NZ" sz="2000" b="0" i="1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</a:rPr>
                        <a:t>………which comes after the </a:t>
                      </a: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NZ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0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First Age</a:t>
                      </a:r>
                      <a:r>
                        <a:rPr kumimoji="0" lang="en-N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N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NZ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growing up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Calibri" pitchFamily="34" charset="0"/>
                        </a:rPr>
                        <a:t>   …………….and the</a:t>
                      </a:r>
                      <a:r>
                        <a:rPr kumimoji="0" lang="en-N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endParaRPr kumimoji="0" lang="en-NZ" sz="3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NZ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605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32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Second Age</a:t>
                      </a:r>
                      <a:r>
                        <a:rPr kumimoji="0" lang="en-NZ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tabLst/>
                      </a:pPr>
                      <a:r>
                        <a:rPr kumimoji="0" lang="en-NZ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NZ" sz="2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earning a living and raising a family</a:t>
                      </a:r>
                      <a:endParaRPr kumimoji="0" lang="en-NZ" sz="3200" b="0" i="1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NZ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13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83" r="-23" b="18587"/>
          <a:stretch>
            <a:fillRect/>
          </a:stretch>
        </p:blipFill>
        <p:spPr bwMode="auto">
          <a:xfrm>
            <a:off x="5003800" y="1412875"/>
            <a:ext cx="2736850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797425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573463"/>
            <a:ext cx="15843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76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NZ" b="1" dirty="0" smtClean="0"/>
              <a:t>Origin: University of Toulouse, 1972</a:t>
            </a:r>
            <a:r>
              <a:rPr lang="en-NZ" sz="4000" b="1" dirty="0" smtClean="0"/>
              <a:t> </a:t>
            </a:r>
            <a:endParaRPr lang="en-NZ" sz="2000" b="1" dirty="0" smtClean="0"/>
          </a:p>
        </p:txBody>
      </p:sp>
      <p:sp>
        <p:nvSpPr>
          <p:cNvPr id="6147" name="Rectangle 7"/>
          <p:cNvSpPr>
            <a:spLocks noGrp="1"/>
          </p:cNvSpPr>
          <p:nvPr>
            <p:ph type="body" sz="half" idx="2"/>
          </p:nvPr>
        </p:nvSpPr>
        <p:spPr>
          <a:xfrm>
            <a:off x="3779838" y="1989138"/>
            <a:ext cx="5113337" cy="4137025"/>
          </a:xfrm>
        </p:spPr>
        <p:txBody>
          <a:bodyPr/>
          <a:lstStyle/>
          <a:p>
            <a:pPr eaLnBrk="1" hangingPunct="1"/>
            <a:r>
              <a:rPr lang="en-NZ" altLang="en-US" sz="2400" i="1" smtClean="0"/>
              <a:t>Academics recognised retirees’ great reservoir of knowledge</a:t>
            </a:r>
          </a:p>
          <a:p>
            <a:pPr eaLnBrk="1" hangingPunct="1"/>
            <a:r>
              <a:rPr lang="en-NZ" altLang="en-US" sz="2400" i="1" smtClean="0"/>
              <a:t>Invitation to attend lectures</a:t>
            </a:r>
          </a:p>
          <a:p>
            <a:pPr eaLnBrk="1" hangingPunct="1"/>
            <a:r>
              <a:rPr lang="en-NZ" altLang="en-US" sz="2400" i="1" smtClean="0"/>
              <a:t>Université du Troisième Age</a:t>
            </a:r>
          </a:p>
          <a:p>
            <a:pPr eaLnBrk="1" hangingPunct="1"/>
            <a:r>
              <a:rPr lang="en-NZ" altLang="en-US" sz="2400" i="1" smtClean="0"/>
              <a:t>Then University of Cambridge, England</a:t>
            </a:r>
          </a:p>
          <a:p>
            <a:pPr eaLnBrk="1" hangingPunct="1"/>
            <a:r>
              <a:rPr lang="en-NZ" altLang="en-US" sz="2400" i="1" smtClean="0"/>
              <a:t>Australian &amp; Cambridge Conferences (NZ reps) 1987 </a:t>
            </a:r>
          </a:p>
          <a:p>
            <a:pPr eaLnBrk="1" hangingPunct="1"/>
            <a:r>
              <a:rPr lang="en-NZ" altLang="en-US" sz="2400" i="1" smtClean="0"/>
              <a:t>U3A Remuera 1988</a:t>
            </a:r>
          </a:p>
          <a:p>
            <a:pPr eaLnBrk="1" hangingPunct="1">
              <a:buFont typeface="Arial" charset="0"/>
              <a:buNone/>
            </a:pPr>
            <a:endParaRPr lang="en-NZ" altLang="en-US" sz="2400" i="1" smtClean="0">
              <a:solidFill>
                <a:schemeClr val="hlink"/>
              </a:solidFill>
            </a:endParaRPr>
          </a:p>
          <a:p>
            <a:pPr eaLnBrk="1" hangingPunct="1"/>
            <a:endParaRPr lang="en-NZ" altLang="en-US" sz="2400" smtClean="0">
              <a:solidFill>
                <a:schemeClr val="hlink"/>
              </a:solidFill>
            </a:endParaRPr>
          </a:p>
          <a:p>
            <a:pPr eaLnBrk="1" hangingPunct="1"/>
            <a:endParaRPr lang="en-NZ" altLang="en-US" sz="2400" smtClean="0"/>
          </a:p>
          <a:p>
            <a:pPr eaLnBrk="1" hangingPunct="1"/>
            <a:endParaRPr lang="en-NZ" altLang="en-US" sz="2400" smtClean="0"/>
          </a:p>
          <a:p>
            <a:pPr eaLnBrk="1" hangingPunct="1"/>
            <a:endParaRPr lang="en-NZ" altLang="en-US" sz="2400" smtClean="0"/>
          </a:p>
          <a:p>
            <a:pPr eaLnBrk="1" hangingPunct="1"/>
            <a:endParaRPr lang="en-US" altLang="en-US" sz="2400" smtClean="0"/>
          </a:p>
        </p:txBody>
      </p:sp>
      <p:pic>
        <p:nvPicPr>
          <p:cNvPr id="614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2060575"/>
            <a:ext cx="3251200" cy="3384550"/>
          </a:xfrm>
        </p:spPr>
      </p:pic>
      <p:sp>
        <p:nvSpPr>
          <p:cNvPr id="7" name="Right Arrow 6"/>
          <p:cNvSpPr>
            <a:spLocks noChangeArrowheads="1"/>
          </p:cNvSpPr>
          <p:nvPr/>
        </p:nvSpPr>
        <p:spPr bwMode="auto">
          <a:xfrm rot="10264657">
            <a:off x="1763713" y="4437063"/>
            <a:ext cx="1944687" cy="284162"/>
          </a:xfrm>
          <a:prstGeom prst="rightArrow">
            <a:avLst>
              <a:gd name="adj1" fmla="val 50000"/>
              <a:gd name="adj2" fmla="val 33806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 sz="1800">
              <a:solidFill>
                <a:schemeClr val="lt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896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755650" y="1412875"/>
            <a:ext cx="76327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en-US" sz="1800" b="1"/>
          </a:p>
        </p:txBody>
      </p:sp>
      <p:sp>
        <p:nvSpPr>
          <p:cNvPr id="7171" name="Rectang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AU" altLang="en-US" b="1" dirty="0" smtClean="0"/>
              <a:t>U3A – a world wide phenomenon</a:t>
            </a:r>
            <a:endParaRPr lang="en-US" altLang="en-US" b="1" dirty="0" smtClean="0"/>
          </a:p>
        </p:txBody>
      </p:sp>
      <p:sp>
        <p:nvSpPr>
          <p:cNvPr id="7172" name="Rectangle 8"/>
          <p:cNvSpPr>
            <a:spLocks noGrp="1"/>
          </p:cNvSpPr>
          <p:nvPr>
            <p:ph type="body" idx="1"/>
          </p:nvPr>
        </p:nvSpPr>
        <p:spPr>
          <a:xfrm>
            <a:off x="457200" y="1844675"/>
            <a:ext cx="8229600" cy="4281488"/>
          </a:xfrm>
        </p:spPr>
        <p:txBody>
          <a:bodyPr/>
          <a:lstStyle/>
          <a:p>
            <a:pPr eaLnBrk="1" hangingPunct="1"/>
            <a:r>
              <a:rPr lang="en-NZ" altLang="en-US" sz="2800" i="1" dirty="0" smtClean="0">
                <a:solidFill>
                  <a:schemeClr val="hlink"/>
                </a:solidFill>
              </a:rPr>
              <a:t>U3A Browns Bay 2000</a:t>
            </a:r>
          </a:p>
          <a:p>
            <a:pPr eaLnBrk="1" hangingPunct="1"/>
            <a:r>
              <a:rPr lang="en-NZ" altLang="en-US" sz="2800" i="1" dirty="0" smtClean="0">
                <a:solidFill>
                  <a:schemeClr val="hlink"/>
                </a:solidFill>
              </a:rPr>
              <a:t>26 U3As in Auckland</a:t>
            </a:r>
          </a:p>
          <a:p>
            <a:pPr eaLnBrk="1" hangingPunct="1"/>
            <a:r>
              <a:rPr lang="en-NZ" altLang="en-US" sz="2800" i="1" dirty="0" smtClean="0">
                <a:solidFill>
                  <a:schemeClr val="hlink"/>
                </a:solidFill>
              </a:rPr>
              <a:t>82 U3As in New Zealand</a:t>
            </a:r>
          </a:p>
          <a:p>
            <a:pPr eaLnBrk="1" hangingPunct="1"/>
            <a:r>
              <a:rPr lang="en-NZ" altLang="en-US" sz="2800" i="1" dirty="0" smtClean="0">
                <a:solidFill>
                  <a:schemeClr val="hlink"/>
                </a:solidFill>
              </a:rPr>
              <a:t>782 U3As in UK, 250,000 members</a:t>
            </a:r>
          </a:p>
          <a:p>
            <a:pPr eaLnBrk="1" hangingPunct="1"/>
            <a:r>
              <a:rPr lang="en-GB" altLang="en-US" sz="2800" i="1" dirty="0" smtClean="0">
                <a:solidFill>
                  <a:schemeClr val="hlink"/>
                </a:solidFill>
              </a:rPr>
              <a:t>19,300 U3As in China, 1.81 million members!</a:t>
            </a:r>
          </a:p>
          <a:p>
            <a:pPr eaLnBrk="1" hangingPunct="1">
              <a:buFont typeface="Arial" charset="0"/>
              <a:buNone/>
            </a:pPr>
            <a:r>
              <a:rPr lang="en-GB" altLang="en-US" i="1" dirty="0" smtClean="0">
                <a:solidFill>
                  <a:schemeClr val="hlink"/>
                </a:solidFill>
              </a:rPr>
              <a:t>Google – </a:t>
            </a:r>
          </a:p>
          <a:p>
            <a:pPr lvl="1" eaLnBrk="1" hangingPunct="1"/>
            <a:r>
              <a:rPr lang="en-GB" altLang="en-US" i="1" dirty="0" smtClean="0">
                <a:solidFill>
                  <a:schemeClr val="hlink"/>
                </a:solidFill>
              </a:rPr>
              <a:t>NZ U3A Directory</a:t>
            </a:r>
            <a:r>
              <a:rPr lang="en-GB" altLang="en-US" sz="3200" i="1" dirty="0" smtClean="0">
                <a:solidFill>
                  <a:schemeClr val="hlink"/>
                </a:solidFill>
              </a:rPr>
              <a:t> </a:t>
            </a:r>
            <a:endParaRPr lang="en-GB" altLang="en-US" sz="3200" i="1" dirty="0" smtClean="0">
              <a:solidFill>
                <a:schemeClr val="hlink"/>
              </a:solidFill>
            </a:endParaRPr>
          </a:p>
          <a:p>
            <a:pPr lvl="1" eaLnBrk="1" hangingPunct="1"/>
            <a:r>
              <a:rPr lang="en-AU" altLang="en-US" i="1" dirty="0" smtClean="0">
                <a:solidFill>
                  <a:schemeClr val="hlink"/>
                </a:solidFill>
              </a:rPr>
              <a:t>U3A Browns </a:t>
            </a:r>
            <a:r>
              <a:rPr lang="en-AU" altLang="en-US" i="1" dirty="0" smtClean="0">
                <a:solidFill>
                  <a:schemeClr val="hlink"/>
                </a:solidFill>
              </a:rPr>
              <a:t>Bay               </a:t>
            </a:r>
            <a:r>
              <a:rPr lang="en-AU" altLang="en-US" b="1" dirty="0" smtClean="0">
                <a:solidFill>
                  <a:schemeClr val="hlink"/>
                </a:solidFill>
              </a:rPr>
              <a:t>www.u3a.nz</a:t>
            </a:r>
            <a:endParaRPr lang="en-US" altLang="en-US" b="1" dirty="0" smtClean="0">
              <a:solidFill>
                <a:schemeClr val="hlin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725144"/>
            <a:ext cx="3451436" cy="90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698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b="1" dirty="0" smtClean="0"/>
              <a:t>What does U3A do?</a:t>
            </a:r>
          </a:p>
        </p:txBody>
      </p:sp>
      <p:graphicFrame>
        <p:nvGraphicFramePr>
          <p:cNvPr id="6186" name="Group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9147272"/>
              </p:ext>
            </p:extLst>
          </p:nvPr>
        </p:nvGraphicFramePr>
        <p:xfrm>
          <a:off x="395288" y="1124744"/>
          <a:ext cx="8137525" cy="5577846"/>
        </p:xfrm>
        <a:graphic>
          <a:graphicData uri="http://schemas.openxmlformats.org/drawingml/2006/table">
            <a:tbl>
              <a:tblPr/>
              <a:tblGrid>
                <a:gridCol w="4699722"/>
                <a:gridCol w="3437803"/>
              </a:tblGrid>
              <a:tr h="5505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Monthly meeting: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sym typeface="Wingdings" pitchFamily="2" charset="2"/>
                        </a:rPr>
                        <a:t></a:t>
                      </a: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Invited guest speaker usually of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 national &amp; usually international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 standing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   </a:t>
                      </a:r>
                      <a:endParaRPr kumimoji="0" lang="en-NZ" sz="2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We look for: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sym typeface="Wingdings" pitchFamily="2" charset="2"/>
                        </a:rPr>
                        <a:t></a:t>
                      </a: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Outstanding</a:t>
                      </a:r>
                      <a:r>
                        <a:rPr kumimoji="0" lang="en-NZ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New Zealanders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 making outstanding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 contributions.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sym typeface="Wingdings" pitchFamily="2" charset="2"/>
                        </a:rPr>
                        <a:t></a:t>
                      </a: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Excellence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    </a:t>
                      </a:r>
                      <a:endParaRPr kumimoji="0" lang="en-NZ" sz="2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NZ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</a:rPr>
                        <a:t>Also features: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</a:pP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sym typeface="Wingdings" pitchFamily="2" charset="2"/>
                        </a:rPr>
                        <a:t>Special Interest Group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NZ" sz="24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sym typeface="Wingdings" pitchFamily="2" charset="2"/>
                        </a:rPr>
                        <a:t>   presentation by member/s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NZ" sz="24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N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T="45723" marB="45723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pic>
        <p:nvPicPr>
          <p:cNvPr id="82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990290"/>
            <a:ext cx="3097213" cy="291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615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en-NZ" altLang="en-US" sz="8000" smtClean="0"/>
              <a:t>Some of our General Meeting Speakers</a:t>
            </a:r>
          </a:p>
        </p:txBody>
      </p:sp>
    </p:spTree>
    <p:extLst>
      <p:ext uri="{BB962C8B-B14F-4D97-AF65-F5344CB8AC3E}">
        <p14:creationId xmlns:p14="http://schemas.microsoft.com/office/powerpoint/2010/main" val="427463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NZ" altLang="en-US" smtClean="0"/>
              <a:t>Professor Richard Faull</a:t>
            </a:r>
            <a:r>
              <a:rPr lang="en-NZ" altLang="en-US" sz="2000" smtClean="0"/>
              <a:t/>
            </a:r>
            <a:br>
              <a:rPr lang="en-NZ" altLang="en-US" sz="2000" smtClean="0"/>
            </a:br>
            <a:r>
              <a:rPr lang="en-NZ" altLang="en-US" sz="2000" smtClean="0"/>
              <a:t>Director of the Centre for Brain Research at the University of Auckland.</a:t>
            </a:r>
            <a:endParaRPr lang="en-NZ" altLang="en-US" smtClean="0"/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4" t="23714" r="11816" b="19011"/>
          <a:stretch>
            <a:fillRect/>
          </a:stretch>
        </p:blipFill>
        <p:spPr>
          <a:xfrm>
            <a:off x="250825" y="2133600"/>
            <a:ext cx="3703638" cy="3455988"/>
          </a:xfrm>
        </p:spPr>
      </p:pic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4211638" y="2708275"/>
            <a:ext cx="4464050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3200" i="1">
                <a:latin typeface="Calibri" pitchFamily="34" charset="0"/>
              </a:rPr>
              <a:t>The excitement and challenges of the </a:t>
            </a:r>
          </a:p>
          <a:p>
            <a:pPr algn="ctr" eaLnBrk="1" hangingPunct="1"/>
            <a:r>
              <a:rPr lang="en-NZ" altLang="en-US" sz="3200" i="1">
                <a:latin typeface="Calibri" pitchFamily="34" charset="0"/>
              </a:rPr>
              <a:t>human brain</a:t>
            </a:r>
          </a:p>
        </p:txBody>
      </p:sp>
    </p:spTree>
    <p:extLst>
      <p:ext uri="{BB962C8B-B14F-4D97-AF65-F5344CB8AC3E}">
        <p14:creationId xmlns:p14="http://schemas.microsoft.com/office/powerpoint/2010/main" val="2047696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95288" y="476250"/>
            <a:ext cx="8291512" cy="1512888"/>
          </a:xfrm>
        </p:spPr>
        <p:txBody>
          <a:bodyPr/>
          <a:lstStyle/>
          <a:p>
            <a:pPr eaLnBrk="1" hangingPunct="1"/>
            <a:r>
              <a:rPr lang="en-NZ" altLang="en-US" smtClean="0"/>
              <a:t>Dr Judith Littleton</a:t>
            </a:r>
            <a:br>
              <a:rPr lang="en-NZ" altLang="en-US" smtClean="0"/>
            </a:br>
            <a:r>
              <a:rPr lang="en-NZ" altLang="en-US" sz="2000" smtClean="0"/>
              <a:t>Associate Professor of Biological Anthropology at the</a:t>
            </a:r>
            <a:br>
              <a:rPr lang="en-NZ" altLang="en-US" sz="2000" smtClean="0"/>
            </a:br>
            <a:r>
              <a:rPr lang="en-NZ" altLang="en-US" sz="2000" smtClean="0"/>
              <a:t>University of Auckland.</a:t>
            </a:r>
            <a:endParaRPr lang="en-NZ" altLang="en-US" smtClean="0"/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5" t="4424" r="9544" b="23309"/>
          <a:stretch>
            <a:fillRect/>
          </a:stretch>
        </p:blipFill>
        <p:spPr>
          <a:xfrm>
            <a:off x="1042988" y="2420938"/>
            <a:ext cx="2808287" cy="3600450"/>
          </a:xfrm>
        </p:spPr>
      </p:pic>
      <p:sp>
        <p:nvSpPr>
          <p:cNvPr id="11268" name="TextBox 4"/>
          <p:cNvSpPr txBox="1">
            <a:spLocks noChangeArrowheads="1"/>
          </p:cNvSpPr>
          <p:nvPr/>
        </p:nvSpPr>
        <p:spPr bwMode="auto">
          <a:xfrm>
            <a:off x="4140200" y="2924175"/>
            <a:ext cx="4392613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NZ" altLang="en-US" sz="2800" i="1">
                <a:latin typeface="Calibri" pitchFamily="34" charset="0"/>
              </a:rPr>
              <a:t>How discoveries since 2000 have changed our picture of human evolution</a:t>
            </a:r>
          </a:p>
          <a:p>
            <a:pPr algn="ctr" eaLnBrk="1" hangingPunct="1"/>
            <a:endParaRPr lang="en-NZ" altLang="en-US" sz="2800" i="1">
              <a:latin typeface="Calibri" pitchFamily="34" charset="0"/>
            </a:endParaRPr>
          </a:p>
          <a:p>
            <a:pPr algn="ctr" eaLnBrk="1" hangingPunct="1"/>
            <a:r>
              <a:rPr lang="en-NZ" altLang="en-US" sz="2400" i="1">
                <a:latin typeface="Calibri" pitchFamily="34" charset="0"/>
              </a:rPr>
              <a:t>Judith is currently involved in projects in Mongolia, Australia and Syria</a:t>
            </a:r>
          </a:p>
        </p:txBody>
      </p:sp>
    </p:spTree>
    <p:extLst>
      <p:ext uri="{BB962C8B-B14F-4D97-AF65-F5344CB8AC3E}">
        <p14:creationId xmlns:p14="http://schemas.microsoft.com/office/powerpoint/2010/main" val="2701888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579</Words>
  <Application>Microsoft Office PowerPoint</Application>
  <PresentationFormat>On-screen Show (4:3)</PresentationFormat>
  <Paragraphs>149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U =  University</vt:lpstr>
      <vt:lpstr>PowerPoint Presentation</vt:lpstr>
      <vt:lpstr>Origin: University of Toulouse, 1972 </vt:lpstr>
      <vt:lpstr>U3A – a world wide phenomenon</vt:lpstr>
      <vt:lpstr>What does U3A do?</vt:lpstr>
      <vt:lpstr>PowerPoint Presentation</vt:lpstr>
      <vt:lpstr>Professor Richard Faull Director of the Centre for Brain Research at the University of Auckland.</vt:lpstr>
      <vt:lpstr>Dr Judith Littleton Associate Professor of Biological Anthropology at the University of Auckland.</vt:lpstr>
      <vt:lpstr>Geoff Walker  Former editor of Penguin books.</vt:lpstr>
      <vt:lpstr> Dr Jason Ingham Associate Professor of Structural Engineering at the University of Auckland  </vt:lpstr>
      <vt:lpstr>PowerPoint Presentation</vt:lpstr>
      <vt:lpstr>The U3A Philosophy . . .  a reminder   </vt:lpstr>
      <vt:lpstr>We have 26  Special Interest Groups at U3A Browns Bay</vt:lpstr>
      <vt:lpstr>PowerPoint Presentation</vt:lpstr>
      <vt:lpstr>PowerPoint Presentation</vt:lpstr>
      <vt:lpstr>PowerPoint Presentation</vt:lpstr>
      <vt:lpstr>PowerPoint Presentation</vt:lpstr>
      <vt:lpstr>Modern History Group What Really Happened at Chernobyl?  </vt:lpstr>
      <vt:lpstr>The Walking Group  On the trail and exercising our bodies and brains.</vt:lpstr>
      <vt:lpstr>PowerPoint Presentation</vt:lpstr>
      <vt:lpstr> The Launch of our first Website 2009  Web address = www.u3abb.net.nz  Google search  =   U3A Browns Bay  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Fay Weatherly</dc:creator>
  <cp:lastModifiedBy>Oem</cp:lastModifiedBy>
  <cp:revision>8</cp:revision>
  <dcterms:created xsi:type="dcterms:W3CDTF">2014-02-15T04:21:50Z</dcterms:created>
  <dcterms:modified xsi:type="dcterms:W3CDTF">2018-02-21T13:12:43Z</dcterms:modified>
</cp:coreProperties>
</file>